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58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Hist336, March 13th PP Presentation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3E0BF-2C59-4968-8C07-550DF725497A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938CC-4BB2-4974-9A49-51C5BBCBA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5936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Hist336, March 13th PP Presentation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AD360-D924-473E-B019-6BE467BED00C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D5166-933E-4B93-BB68-ED0F4867C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3124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D5166-933E-4B93-BB68-ED0F4867CC1E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Hist336, March 13th PP Presentation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3ED1D-980F-4364-B393-26149C458612}" type="datetime1">
              <a:rPr lang="en-US" smtClean="0"/>
              <a:t>3/13/2013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F294-81B6-4F8A-A9AD-1FC9A649A2BE}" type="datetime1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E6D7-7AC0-42FF-B689-B9BF5170666B}" type="datetime1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1A84-C17D-4856-9533-43E96B821030}" type="datetime1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03DE-41AB-47C4-BA00-ED3AA8BE87B9}" type="datetime1">
              <a:rPr lang="en-US" smtClean="0"/>
              <a:t>3/13/2013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A48A06C-DA64-420E-B776-6C46F46E0A49}" type="datetime1">
              <a:rPr lang="en-US" smtClean="0"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37E-9C53-469B-8C73-301BD008BE2E}" type="datetime1">
              <a:rPr lang="en-US" smtClean="0"/>
              <a:t>3/13/2013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A1E-3238-4181-8EE5-6D744E68AED8}" type="datetime1">
              <a:rPr lang="en-US" smtClean="0"/>
              <a:t>3/13/2013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F30-31BE-4465-8B24-97453A3EDF08}" type="datetime1">
              <a:rPr lang="en-US" smtClean="0"/>
              <a:t>3/13/2013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BBD34-14AE-41F6-8A6B-032CB594D466}" type="datetime1">
              <a:rPr lang="en-US" smtClean="0"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ABC3232-5CB0-42E3-B380-66A9B6ABD425}" type="datetime1">
              <a:rPr lang="en-US" smtClean="0"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CCCDA36-7CCB-4D59-A9A4-5500C6FB531B}" type="datetime1">
              <a:rPr lang="en-US" smtClean="0"/>
              <a:t>3/13/2013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B3C2BD-3F0A-4DAD-9AA6-344AF7467B3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514600"/>
          </a:xfrm>
        </p:spPr>
        <p:txBody>
          <a:bodyPr/>
          <a:lstStyle/>
          <a:p>
            <a:r>
              <a:rPr lang="en-US" dirty="0" smtClean="0">
                <a:latin typeface="Bell MT" pitchFamily="18" charset="0"/>
              </a:rPr>
              <a:t>March 13, 2013 Tutorial </a:t>
            </a:r>
          </a:p>
          <a:p>
            <a:r>
              <a:rPr lang="en-US" sz="1300" dirty="0" smtClean="0">
                <a:latin typeface="Bell MT" pitchFamily="18" charset="0"/>
                <a:cs typeface="Andalus" pitchFamily="2" charset="-78"/>
              </a:rPr>
              <a:t>Pages 229 to 285</a:t>
            </a:r>
          </a:p>
          <a:p>
            <a:r>
              <a:rPr lang="en-US" sz="1300" dirty="0" smtClean="0">
                <a:latin typeface="Bell MT" pitchFamily="18" charset="0"/>
                <a:cs typeface="Andalus" pitchFamily="2" charset="-78"/>
              </a:rPr>
              <a:t>By King Yan Wong</a:t>
            </a:r>
          </a:p>
          <a:p>
            <a:r>
              <a:rPr lang="en-US" sz="1300" dirty="0" smtClean="0">
                <a:latin typeface="Bell MT" pitchFamily="18" charset="0"/>
                <a:cs typeface="Andalus" pitchFamily="2" charset="-78"/>
              </a:rPr>
              <a:t>&amp; </a:t>
            </a:r>
            <a:r>
              <a:rPr lang="en-US" sz="1300" dirty="0" err="1" smtClean="0">
                <a:latin typeface="Bell MT" pitchFamily="18" charset="0"/>
                <a:cs typeface="Andalus" pitchFamily="2" charset="-78"/>
              </a:rPr>
              <a:t>jane</a:t>
            </a:r>
            <a:r>
              <a:rPr lang="en-US" sz="1300" dirty="0" smtClean="0">
                <a:latin typeface="Bell MT" pitchFamily="18" charset="0"/>
                <a:cs typeface="Andalus" pitchFamily="2" charset="-78"/>
              </a:rPr>
              <a:t> </a:t>
            </a:r>
            <a:r>
              <a:rPr lang="en-US" sz="1300" dirty="0" err="1" smtClean="0">
                <a:latin typeface="Bell MT" pitchFamily="18" charset="0"/>
                <a:cs typeface="Andalus" pitchFamily="2" charset="-78"/>
              </a:rPr>
              <a:t>french</a:t>
            </a:r>
            <a:r>
              <a:rPr lang="en-US" sz="1300" dirty="0" smtClean="0">
                <a:latin typeface="Bell MT" pitchFamily="18" charset="0"/>
                <a:cs typeface="Andalus" pitchFamily="2" charset="-78"/>
              </a:rPr>
              <a:t> </a:t>
            </a:r>
            <a:endParaRPr lang="en-US" sz="1300" dirty="0">
              <a:latin typeface="Bell MT" pitchFamily="18" charset="0"/>
              <a:cs typeface="Andalus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981199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History 336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Ideas and Society in Early Modern Europe:  The Debate about Gender and Identity</a:t>
            </a:r>
            <a:endParaRPr lang="en-US" sz="3200" dirty="0"/>
          </a:p>
        </p:txBody>
      </p:sp>
      <p:pic>
        <p:nvPicPr>
          <p:cNvPr id="4" name="Picture 3" descr="G Suchon Book Cov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2895600"/>
            <a:ext cx="2059459" cy="304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95600" y="3276600"/>
            <a:ext cx="51816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solidFill>
                <a:schemeClr val="accent6">
                  <a:lumMod val="50000"/>
                </a:schemeClr>
              </a:solidFill>
              <a:latin typeface="Baskerville Old Face" pitchFamily="18" charset="0"/>
              <a:cs typeface="Andalus" pitchFamily="2" charset="-78"/>
            </a:endParaRPr>
          </a:p>
          <a:p>
            <a:endParaRPr lang="en-US" sz="2400" dirty="0" smtClean="0">
              <a:solidFill>
                <a:schemeClr val="accent6">
                  <a:lumMod val="50000"/>
                </a:schemeClr>
              </a:solidFill>
              <a:latin typeface="Baskerville Old Face" pitchFamily="18" charset="0"/>
              <a:cs typeface="Andalus" pitchFamily="2" charset="-78"/>
            </a:endParaRPr>
          </a:p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Andalus" pitchFamily="2" charset="-78"/>
              </a:rPr>
              <a:t>Gabrielle Suchon:  A Woman Who Defends All The Persons of Her Sex</a:t>
            </a:r>
          </a:p>
          <a:p>
            <a:r>
              <a:rPr lang="en-US" sz="2000" i="1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Andalus" pitchFamily="2" charset="-78"/>
              </a:rPr>
              <a:t>Selected Philosophical and Moral Writings  </a:t>
            </a:r>
          </a:p>
          <a:p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Edited and Translated by Domna C. Stanton and Rebecca M. Wilkin</a:t>
            </a:r>
            <a:endParaRPr lang="en-US" i="1" dirty="0">
              <a:solidFill>
                <a:schemeClr val="accent6">
                  <a:lumMod val="50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Suchon: 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Suchon:  Voluntary Celibacy, “Life without Commitments”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Women only have only 2 choices in life, marriage or monastic living, but Suchon argues for ‘Neutralism’, a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way for women to live.</a:t>
            </a:r>
          </a:p>
          <a:p>
            <a:r>
              <a:rPr lang="en-US" sz="2400" dirty="0" smtClean="0"/>
              <a:t>‘Neutralism’ offers an independent and intellectual life free of commitments and distractions through voluntary celibacy &amp; study. (Editor, p229 &amp; Suchon, p238)</a:t>
            </a:r>
          </a:p>
          <a:p>
            <a:r>
              <a:rPr lang="en-US" sz="2400" dirty="0" smtClean="0"/>
              <a:t>Suchon:  “… </a:t>
            </a:r>
            <a:r>
              <a:rPr lang="en-US" sz="2400" i="1" dirty="0" smtClean="0"/>
              <a:t>this treatise on voluntary celibacy belong[s] specifically to Neutralists.  It is to those generous souls - who devote themselves wholly to serving God, helping their neighbor, and improving themselves ever more – that I present this work</a:t>
            </a:r>
            <a:r>
              <a:rPr lang="en-US" sz="2400" dirty="0" smtClean="0"/>
              <a:t>.” (Suchon, p241)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Suchon:  Monastic Celibacy &amp; Marriage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Both Marriage and the Monastic life are expensive for families (dowry’s) and are full of diverting commitments while forcing some to choose a life they are not appropriate for. (p240) </a:t>
            </a:r>
          </a:p>
          <a:p>
            <a:r>
              <a:rPr lang="en-US" sz="2400" dirty="0" smtClean="0"/>
              <a:t>Marriage (not a celibate life), keeps women bonded to their husbands, children, and household management, and not the “</a:t>
            </a:r>
            <a:r>
              <a:rPr lang="en-US" sz="2400" i="1" dirty="0" smtClean="0"/>
              <a:t>happiness of free persons, exempt from such troubles</a:t>
            </a:r>
            <a:r>
              <a:rPr lang="en-US" sz="2400" dirty="0" smtClean="0"/>
              <a:t>.” (p239)</a:t>
            </a:r>
          </a:p>
          <a:p>
            <a:r>
              <a:rPr lang="en-US" sz="2400" dirty="0" smtClean="0"/>
              <a:t>Monastic living is restraining, arduous, and not for everyone. (p238-239)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Suchon:  Why Celibacy?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3 Pertinent Reasons  for celibacy. (p240-241)</a:t>
            </a:r>
          </a:p>
          <a:p>
            <a:r>
              <a:rPr lang="en-US" sz="2400" dirty="0" smtClean="0"/>
              <a:t>1)  Celibate persons live in a distinguished sphere, though mixed with society they are separate “</a:t>
            </a:r>
            <a:r>
              <a:rPr lang="en-US" sz="2400" i="1" dirty="0" smtClean="0"/>
              <a:t>because of their retreat and their unique way of life</a:t>
            </a:r>
            <a:r>
              <a:rPr lang="en-US" sz="2400" dirty="0" smtClean="0"/>
              <a:t>.”</a:t>
            </a:r>
          </a:p>
          <a:p>
            <a:r>
              <a:rPr lang="en-US" sz="2400" dirty="0" smtClean="0"/>
              <a:t>2)  Protection from social dangers, and those who lack the strength to “</a:t>
            </a:r>
            <a:r>
              <a:rPr lang="en-US" sz="2400" i="1" dirty="0" smtClean="0"/>
              <a:t>embrace the monastic life</a:t>
            </a:r>
            <a:r>
              <a:rPr lang="en-US" sz="2400" dirty="0" smtClean="0"/>
              <a:t>” and marriage.</a:t>
            </a:r>
          </a:p>
          <a:p>
            <a:r>
              <a:rPr lang="en-US" sz="2400" dirty="0" smtClean="0"/>
              <a:t>3)  Help and strengthen the resolve of persons who acknowledge the value of women in the face of destructive misogynistic prejudice.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Suchon: Definition of Celibacy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Celibacy is “</a:t>
            </a:r>
            <a:r>
              <a:rPr lang="en-US" sz="2400" i="1" dirty="0" smtClean="0"/>
              <a:t>a condition without commitments</a:t>
            </a:r>
            <a:r>
              <a:rPr lang="en-US" sz="2400" dirty="0" smtClean="0"/>
              <a:t>” (p242) and a “</a:t>
            </a:r>
            <a:r>
              <a:rPr lang="en-US" sz="2400" i="1" dirty="0" smtClean="0"/>
              <a:t>blessing from divine providence</a:t>
            </a:r>
            <a:r>
              <a:rPr lang="en-US" sz="2400" dirty="0" smtClean="0"/>
              <a:t>”. (p239)</a:t>
            </a:r>
          </a:p>
          <a:p>
            <a:r>
              <a:rPr lang="en-US" sz="2400" dirty="0" smtClean="0"/>
              <a:t>Suchon defines her ‘neutralist’ celibacy in 3 parts (p242):</a:t>
            </a:r>
          </a:p>
          <a:p>
            <a:r>
              <a:rPr lang="en-US" sz="2400" dirty="0" smtClean="0"/>
              <a:t>1) State of indifference for a particular life style</a:t>
            </a:r>
          </a:p>
          <a:p>
            <a:r>
              <a:rPr lang="en-US" sz="2400" dirty="0" smtClean="0"/>
              <a:t>2) Power to embrace the state most appropriate to their way of thinking and their inclination</a:t>
            </a:r>
          </a:p>
          <a:p>
            <a:r>
              <a:rPr lang="en-US" sz="2400" dirty="0" smtClean="0"/>
              <a:t>3) resolution to preserve this state, eschewing every other commitment except for this indifference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Suchon:  Study &amp; Neutralism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A free minded Neutralist would easily acquire knowledge if they  forgo the vices of passion and overindulgence which corrupts the mind and senses. p274</a:t>
            </a:r>
          </a:p>
          <a:p>
            <a:r>
              <a:rPr lang="en-US" sz="2400" dirty="0" smtClean="0"/>
              <a:t>Neutralists should engage in extensive study “</a:t>
            </a:r>
            <a:r>
              <a:rPr lang="en-US" sz="2400" i="1" dirty="0" smtClean="0"/>
              <a:t>because it is a way of, first serving God; second, of constantly improving oneself; and third, of being useful to others</a:t>
            </a:r>
            <a:r>
              <a:rPr lang="en-US" sz="2400" dirty="0" smtClean="0"/>
              <a:t>.” p275</a:t>
            </a:r>
          </a:p>
          <a:p>
            <a:r>
              <a:rPr lang="en-US" sz="2400" dirty="0" smtClean="0"/>
              <a:t>Study requires 4 elements; 1) intelligent mind, 2) inclination for retreat, 3) freedom of time, 4) competent and skilled teachers. p278</a:t>
            </a:r>
          </a:p>
          <a:p>
            <a:r>
              <a:rPr lang="en-US" sz="2400" dirty="0" err="1" smtClean="0"/>
              <a:t>Suchon</a:t>
            </a:r>
            <a:r>
              <a:rPr lang="en-US" sz="2400" dirty="0" smtClean="0"/>
              <a:t> admits that prescribing study to aid in the success of a neutralist, celibate life she is really addressing intelligent women who are “</a:t>
            </a:r>
            <a:r>
              <a:rPr lang="en-US" sz="2400" i="1" dirty="0" smtClean="0"/>
              <a:t>their own mistresses</a:t>
            </a:r>
            <a:r>
              <a:rPr lang="en-US" sz="2400" dirty="0" smtClean="0"/>
              <a:t>”, and “</a:t>
            </a:r>
            <a:r>
              <a:rPr lang="en-US" sz="2400" i="1" dirty="0" smtClean="0"/>
              <a:t>have moderate means</a:t>
            </a:r>
            <a:r>
              <a:rPr lang="en-US" sz="2400" dirty="0" smtClean="0"/>
              <a:t>”, because money is needed for both books and skilled teachers. p279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Suchon:  Celibate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“</a:t>
            </a:r>
            <a:r>
              <a:rPr lang="en-US" sz="2600" i="1" dirty="0" smtClean="0"/>
              <a:t>Reading is the light of the mind, the power of the soul, and the joy of the heart</a:t>
            </a:r>
            <a:r>
              <a:rPr lang="en-US" sz="2600" dirty="0" smtClean="0"/>
              <a:t>.” p267</a:t>
            </a:r>
          </a:p>
          <a:p>
            <a:r>
              <a:rPr lang="en-US" sz="2600" dirty="0" smtClean="0"/>
              <a:t>Books are “</a:t>
            </a:r>
            <a:r>
              <a:rPr lang="en-US" sz="2600" i="1" dirty="0" smtClean="0"/>
              <a:t>a special blessing from God</a:t>
            </a:r>
            <a:r>
              <a:rPr lang="en-US" sz="2600" dirty="0" smtClean="0"/>
              <a:t>”, they are “</a:t>
            </a:r>
            <a:r>
              <a:rPr lang="en-US" sz="2600" i="1" dirty="0" smtClean="0"/>
              <a:t>spiritual, erudite, instructive, and entertaining</a:t>
            </a:r>
            <a:r>
              <a:rPr lang="en-US" sz="2600" dirty="0" smtClean="0"/>
              <a:t>.”p269</a:t>
            </a:r>
          </a:p>
          <a:p>
            <a:r>
              <a:rPr lang="en-US" sz="2600" dirty="0" smtClean="0"/>
              <a:t>“</a:t>
            </a:r>
            <a:r>
              <a:rPr lang="en-US" sz="2600" i="1" dirty="0" smtClean="0"/>
              <a:t>A love of books, together with a mind capable of reasoning and application, ensures our progress in letters and in good morals</a:t>
            </a:r>
            <a:r>
              <a:rPr lang="en-US" sz="2600" dirty="0" smtClean="0"/>
              <a:t>.” p267</a:t>
            </a:r>
          </a:p>
          <a:p>
            <a:r>
              <a:rPr lang="en-US" sz="2600" dirty="0" smtClean="0"/>
              <a:t>A married woman can only read in stolen moments, because she is often distracted and interrupted by her household and familial commitments. </a:t>
            </a:r>
            <a:r>
              <a:rPr lang="en-US" sz="2600" dirty="0"/>
              <a:t>p</a:t>
            </a:r>
            <a:r>
              <a:rPr lang="en-US" sz="2600" dirty="0" smtClean="0"/>
              <a:t>267</a:t>
            </a:r>
          </a:p>
          <a:p>
            <a:r>
              <a:rPr lang="en-US" sz="2600" dirty="0" smtClean="0"/>
              <a:t>A cloistered woman is limited because of the number of exercises she is expected to complete. p267</a:t>
            </a:r>
          </a:p>
          <a:p>
            <a:r>
              <a:rPr lang="en-US" sz="2600" dirty="0" smtClean="0"/>
              <a:t>Free persons (neutralists) have the advantage of retreat from outer world. p267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Suchon:  Friendship is Necessary in the State of Celibacy 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Friendship is very important for the celibate neutralist, it “…</a:t>
            </a:r>
            <a:r>
              <a:rPr lang="en-US" sz="2400" i="1" dirty="0" smtClean="0"/>
              <a:t>soften(s) the rigor of a solitary estate by sincere and faithful friendship</a:t>
            </a:r>
            <a:r>
              <a:rPr lang="en-US" sz="2400" dirty="0" smtClean="0"/>
              <a:t>.” p285</a:t>
            </a:r>
          </a:p>
          <a:p>
            <a:r>
              <a:rPr lang="en-US" sz="2400" dirty="0" smtClean="0"/>
              <a:t>Essential for those who do not have protection of monastic community or husband. p279</a:t>
            </a:r>
          </a:p>
          <a:p>
            <a:r>
              <a:rPr lang="en-US" sz="2400" dirty="0" smtClean="0"/>
              <a:t>Differs from love, but is not any less pleasing, strong, or genuine. p280</a:t>
            </a:r>
          </a:p>
          <a:p>
            <a:r>
              <a:rPr lang="en-US" sz="2400" dirty="0" smtClean="0"/>
              <a:t>Friendship: sincerity, faithfulness, and steadfastness (p281), and can only exists among a few people. (p280)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Suchon:  Discussion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/>
              <a:t>1</a:t>
            </a:r>
            <a:r>
              <a:rPr lang="en-US" sz="1600" dirty="0" smtClean="0"/>
              <a:t>)  Is </a:t>
            </a:r>
            <a:r>
              <a:rPr lang="en-US" sz="1600" dirty="0" err="1" smtClean="0"/>
              <a:t>Suchon</a:t>
            </a:r>
            <a:r>
              <a:rPr lang="en-US" sz="1600" dirty="0" smtClean="0"/>
              <a:t> contradicting herself when on p277 when she renounces “</a:t>
            </a:r>
            <a:r>
              <a:rPr lang="en-US" sz="1600" i="1" dirty="0" smtClean="0"/>
              <a:t>eloquence, which attracts admiration, (and) has her enemies</a:t>
            </a:r>
            <a:r>
              <a:rPr lang="en-US" sz="1600" dirty="0" smtClean="0"/>
              <a:t>…”, but praises and writes poetry and rhetoric that is supposedly “</a:t>
            </a:r>
            <a:r>
              <a:rPr lang="en-US" sz="1600" i="1" dirty="0" smtClean="0"/>
              <a:t>to polish and adorn speech, in order to make what speech proposes more persuasive</a:t>
            </a:r>
            <a:r>
              <a:rPr lang="en-US" sz="1600" dirty="0" smtClean="0"/>
              <a:t>.” (p275)?  If the eloquence of an argument helps compel discourse and  agreement, what motive could </a:t>
            </a:r>
            <a:r>
              <a:rPr lang="en-US" sz="1600" dirty="0" err="1" smtClean="0"/>
              <a:t>Suchon</a:t>
            </a:r>
            <a:r>
              <a:rPr lang="en-US" sz="1600" dirty="0" smtClean="0"/>
              <a:t> have in dismissing it? </a:t>
            </a:r>
          </a:p>
          <a:p>
            <a:r>
              <a:rPr lang="en-US" sz="1600" dirty="0" smtClean="0"/>
              <a:t>2)  </a:t>
            </a:r>
            <a:r>
              <a:rPr lang="en-US" sz="1600" dirty="0"/>
              <a:t>Where does </a:t>
            </a:r>
            <a:r>
              <a:rPr lang="en-US" sz="1600" dirty="0" err="1" smtClean="0"/>
              <a:t>Suchons</a:t>
            </a:r>
            <a:r>
              <a:rPr lang="en-US" sz="1600" dirty="0" smtClean="0"/>
              <a:t> </a:t>
            </a:r>
            <a:r>
              <a:rPr lang="en-US" sz="1600" dirty="0"/>
              <a:t>moderate, neutralist, celibate woman fit in?  In a confining social order where does the ‘free person’ (or </a:t>
            </a:r>
            <a:r>
              <a:rPr lang="en-US" sz="1600" i="1" dirty="0">
                <a:cs typeface="Andalus" pitchFamily="2" charset="-78"/>
              </a:rPr>
              <a:t>free woman</a:t>
            </a:r>
            <a:r>
              <a:rPr lang="en-US" sz="1600" dirty="0"/>
              <a:t>) fit into Early Modern </a:t>
            </a:r>
            <a:r>
              <a:rPr lang="en-US" sz="1600" dirty="0" smtClean="0"/>
              <a:t>European communities?</a:t>
            </a:r>
          </a:p>
          <a:p>
            <a:r>
              <a:rPr lang="en-US" sz="1600" dirty="0"/>
              <a:t>3</a:t>
            </a:r>
            <a:r>
              <a:rPr lang="en-US" sz="1600" dirty="0" smtClean="0"/>
              <a:t>)  Is Neutralism another way of constructing a new religious order for women, but without the strict and masculine leadership that traditional monastic life has?  Is </a:t>
            </a:r>
            <a:r>
              <a:rPr lang="en-US" sz="1600" dirty="0" err="1" smtClean="0"/>
              <a:t>Suchon</a:t>
            </a:r>
            <a:r>
              <a:rPr lang="en-US" sz="1600" dirty="0" smtClean="0"/>
              <a:t> arguing for a new way of Christian worship that is as far away from mainstream life as monastic life?</a:t>
            </a:r>
          </a:p>
          <a:p>
            <a:r>
              <a:rPr lang="en-US" sz="1600" dirty="0" smtClean="0"/>
              <a:t>4)  </a:t>
            </a:r>
            <a:r>
              <a:rPr lang="en-US" sz="1600" dirty="0"/>
              <a:t>When does </a:t>
            </a:r>
            <a:r>
              <a:rPr lang="en-US" sz="1600" dirty="0" err="1" smtClean="0"/>
              <a:t>Suchons</a:t>
            </a:r>
            <a:r>
              <a:rPr lang="en-US" sz="1600" dirty="0" smtClean="0"/>
              <a:t> </a:t>
            </a:r>
            <a:r>
              <a:rPr lang="en-US" sz="1600" dirty="0"/>
              <a:t>prescription of the neutralist, celibate woman venture from the traditional  private domestic sphere into the masculine public sphere</a:t>
            </a:r>
            <a:r>
              <a:rPr lang="en-US" sz="1600" dirty="0" smtClean="0"/>
              <a:t>?</a:t>
            </a:r>
          </a:p>
          <a:p>
            <a:r>
              <a:rPr lang="en-US" sz="1600" dirty="0" smtClean="0"/>
              <a:t>5)  While considering her whole treatise, does </a:t>
            </a:r>
            <a:r>
              <a:rPr lang="en-US" sz="1600" dirty="0" err="1" smtClean="0"/>
              <a:t>Suchon</a:t>
            </a:r>
            <a:r>
              <a:rPr lang="en-US" sz="1600" dirty="0" smtClean="0"/>
              <a:t> make an adequate argument to challenge Early Modern European’s religious and secular assumptions about women?  Who is </a:t>
            </a:r>
            <a:r>
              <a:rPr lang="en-US" sz="1600" dirty="0" err="1" smtClean="0"/>
              <a:t>Suchon</a:t>
            </a:r>
            <a:r>
              <a:rPr lang="en-US" sz="1600" dirty="0" smtClean="0"/>
              <a:t> targeting her book at, who would support her argument or disagree?</a:t>
            </a:r>
          </a:p>
          <a:p>
            <a:r>
              <a:rPr lang="en-US" sz="1600" dirty="0" smtClean="0"/>
              <a:t>6)  How can you eschew commitments, when you make a commitment to be uncommitted?  </a:t>
            </a:r>
            <a:r>
              <a:rPr lang="en-US" sz="1600" dirty="0" err="1" smtClean="0"/>
              <a:t>Suchon</a:t>
            </a:r>
            <a:r>
              <a:rPr lang="en-US" sz="1600" dirty="0" smtClean="0"/>
              <a:t> uses many words in describing what women should do or have in a neutralist life that suggest commitment, other than the commitment to a celibate life.  Words such as ‘</a:t>
            </a:r>
            <a:r>
              <a:rPr lang="en-US" sz="1600" i="1" dirty="0" smtClean="0"/>
              <a:t>friendship</a:t>
            </a:r>
            <a:r>
              <a:rPr lang="en-US" sz="1600" dirty="0" smtClean="0"/>
              <a:t> p280’, ‘</a:t>
            </a:r>
            <a:r>
              <a:rPr lang="en-US" sz="1600" i="1" dirty="0" smtClean="0"/>
              <a:t>faithful</a:t>
            </a:r>
            <a:r>
              <a:rPr lang="en-US" sz="1600" dirty="0" smtClean="0"/>
              <a:t> p280’, ‘</a:t>
            </a:r>
            <a:r>
              <a:rPr lang="en-US" sz="1600" i="1" dirty="0" smtClean="0"/>
              <a:t>devote</a:t>
            </a:r>
            <a:r>
              <a:rPr lang="en-US" sz="1600" dirty="0" smtClean="0"/>
              <a:t> p278’, ‘</a:t>
            </a:r>
            <a:r>
              <a:rPr lang="en-US" sz="1600" i="1" dirty="0" smtClean="0"/>
              <a:t>embrace</a:t>
            </a:r>
            <a:r>
              <a:rPr lang="en-US" sz="1600" dirty="0" smtClean="0"/>
              <a:t> p242’, ‘</a:t>
            </a:r>
            <a:r>
              <a:rPr lang="en-US" sz="1600" i="1" dirty="0" smtClean="0"/>
              <a:t>promise</a:t>
            </a:r>
            <a:r>
              <a:rPr lang="en-US" sz="1600" dirty="0" smtClean="0"/>
              <a:t> p244’.  Does </a:t>
            </a:r>
            <a:r>
              <a:rPr lang="en-US" sz="1600" dirty="0" err="1" smtClean="0"/>
              <a:t>Suchon</a:t>
            </a:r>
            <a:r>
              <a:rPr lang="en-US" sz="1600" dirty="0" smtClean="0"/>
              <a:t> adequately address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3C2BD-3F0A-4DAD-9AA6-344AF7467B3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669</TotalTime>
  <Words>1131</Words>
  <Application>Microsoft Office PowerPoint</Application>
  <PresentationFormat>On-screen Show (4:3)</PresentationFormat>
  <Paragraphs>66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History 336 Ideas and Society in Early Modern Europe:  The Debate about Gender and Identity</vt:lpstr>
      <vt:lpstr>Suchon:  Voluntary Celibacy, “Life without Commitments”</vt:lpstr>
      <vt:lpstr>Suchon:  Monastic Celibacy &amp; Marriage</vt:lpstr>
      <vt:lpstr>Suchon:  Why Celibacy?</vt:lpstr>
      <vt:lpstr>Suchon: Definition of Celibacy</vt:lpstr>
      <vt:lpstr>Suchon:  Study &amp; Neutralism</vt:lpstr>
      <vt:lpstr>Suchon:  Celibate Reading</vt:lpstr>
      <vt:lpstr>Suchon:  Friendship is Necessary in the State of Celibacy </vt:lpstr>
      <vt:lpstr>Suchon:  Discussion Questions</vt:lpstr>
      <vt:lpstr>Suchon:  Research Questions</vt:lpstr>
    </vt:vector>
  </TitlesOfParts>
  <Company>Douglas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336 Ideas and Society in Early Modern Europe:  The Debate about Gender and Identity</dc:title>
  <dc:creator>Douglas College</dc:creator>
  <cp:lastModifiedBy>Hilmar</cp:lastModifiedBy>
  <cp:revision>58</cp:revision>
  <dcterms:created xsi:type="dcterms:W3CDTF">2013-02-28T22:51:49Z</dcterms:created>
  <dcterms:modified xsi:type="dcterms:W3CDTF">2013-03-13T17:23:19Z</dcterms:modified>
</cp:coreProperties>
</file>